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39"/>
  </p:notesMasterIdLst>
  <p:sldIdLst>
    <p:sldId id="330" r:id="rId7"/>
    <p:sldId id="291" r:id="rId8"/>
    <p:sldId id="372" r:id="rId9"/>
    <p:sldId id="332" r:id="rId10"/>
    <p:sldId id="399" r:id="rId11"/>
    <p:sldId id="360" r:id="rId12"/>
    <p:sldId id="373" r:id="rId13"/>
    <p:sldId id="375" r:id="rId14"/>
    <p:sldId id="381" r:id="rId15"/>
    <p:sldId id="382" r:id="rId16"/>
    <p:sldId id="384" r:id="rId17"/>
    <p:sldId id="386" r:id="rId18"/>
    <p:sldId id="391" r:id="rId19"/>
    <p:sldId id="390" r:id="rId20"/>
    <p:sldId id="389" r:id="rId21"/>
    <p:sldId id="388" r:id="rId22"/>
    <p:sldId id="387" r:id="rId23"/>
    <p:sldId id="385" r:id="rId24"/>
    <p:sldId id="394" r:id="rId25"/>
    <p:sldId id="392" r:id="rId26"/>
    <p:sldId id="395" r:id="rId27"/>
    <p:sldId id="376" r:id="rId28"/>
    <p:sldId id="400" r:id="rId29"/>
    <p:sldId id="401" r:id="rId30"/>
    <p:sldId id="402" r:id="rId31"/>
    <p:sldId id="361" r:id="rId32"/>
    <p:sldId id="397" r:id="rId33"/>
    <p:sldId id="396" r:id="rId34"/>
    <p:sldId id="366" r:id="rId35"/>
    <p:sldId id="367" r:id="rId36"/>
    <p:sldId id="398" r:id="rId37"/>
    <p:sldId id="37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70" autoAdjust="0"/>
    <p:restoredTop sz="84738" autoAdjust="0"/>
  </p:normalViewPr>
  <p:slideViewPr>
    <p:cSldViewPr snapToGrid="0" snapToObjects="1">
      <p:cViewPr varScale="1">
        <p:scale>
          <a:sx n="78" d="100"/>
          <a:sy n="78" d="100"/>
        </p:scale>
        <p:origin x="80" y="92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89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.mp/3ABRFIt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se6040.gatech.edu/fa22/vocareum_guide.html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utorial/" TargetMode="External"/><Relationship Id="rId2" Type="http://schemas.openxmlformats.org/officeDocument/2006/relationships/hyperlink" Target="https://cse6040.gatech.edu/fa22/vocareum_guide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HW29067qVWk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se6040.gatech.edu/fa22/vocareum_guide.html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N2RM-CHkuI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yjus.com/maths/fibonacci-sequence/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0, Session 1</a:t>
            </a:r>
          </a:p>
          <a:p>
            <a:r>
              <a:rPr lang="en-US" dirty="0">
                <a:latin typeface="Helvetica Light" panose="020B0403020202020204" pitchFamily="34" charset="0"/>
              </a:rPr>
              <a:t>Spring 2023</a:t>
            </a:r>
          </a:p>
          <a:p>
            <a:r>
              <a:rPr lang="en-US" dirty="0">
                <a:latin typeface="Helvetica Light" panose="020B0403020202020204" pitchFamily="34" charset="0"/>
              </a:rPr>
              <a:t>January 10, 2023</a:t>
            </a: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B54980-DBC1-BF84-91F3-5E59155C1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51" y="366839"/>
            <a:ext cx="11263910" cy="557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87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37640F-FEFD-F31D-938C-9B244628C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50" y="3913174"/>
            <a:ext cx="11532849" cy="1341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7FBD76-B94F-CB3A-E643-3BC259D2C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50" y="5254459"/>
            <a:ext cx="10739535" cy="8582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D697E8-41B1-E67C-F257-7B4D39DBA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50" y="421303"/>
            <a:ext cx="8848105" cy="34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41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97007A-2563-AD14-183F-C58E61B31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84" y="424341"/>
            <a:ext cx="10293145" cy="556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91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C9D0C-50AC-8234-EE7E-C1F3E9461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27" y="424865"/>
            <a:ext cx="10605715" cy="576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84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BF7FF8-4B78-A91B-3430-0BA33CFED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29" y="389939"/>
            <a:ext cx="10507018" cy="579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95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AD708C-7D26-7261-EADD-D702A7DE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4" y="402988"/>
            <a:ext cx="10994628" cy="580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48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AEFA8-C363-AEF2-F05F-72A94EE10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52" y="384287"/>
            <a:ext cx="10738837" cy="570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79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F7C2A-2508-2ECE-9BD4-0D1DFFB33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45" y="421865"/>
            <a:ext cx="10600701" cy="569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79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107884-3184-4517-E0FB-2F7486042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16" y="399464"/>
            <a:ext cx="9365958" cy="595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31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7DEB63-C4C9-16CD-47E0-A33EE9FDA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44" y="395241"/>
            <a:ext cx="10263896" cy="5091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4D44F8-9524-7BB2-7866-1F36A23E1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44" y="5486399"/>
            <a:ext cx="9967602" cy="97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36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this OH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30000" cy="4893216"/>
          </a:xfrm>
        </p:spPr>
        <p:txBody>
          <a:bodyPr>
            <a:normAutofit/>
          </a:bodyPr>
          <a:lstStyle/>
          <a:p>
            <a:r>
              <a:rPr lang="en-US" dirty="0"/>
              <a:t>Introduce and demonstrate techniques, approaches, and methodologies that the teaching staff believes might be helpful for the students, both in the class and in their future professional roles.</a:t>
            </a:r>
          </a:p>
          <a:p>
            <a:r>
              <a:rPr lang="en-US" dirty="0"/>
              <a:t>Some of the steps are specific to this class and its tools, but they can be generalized to other scenarios and toolsets.</a:t>
            </a:r>
          </a:p>
          <a:p>
            <a:r>
              <a:rPr lang="en-US" b="1" dirty="0">
                <a:highlight>
                  <a:srgbClr val="FFFF00"/>
                </a:highlight>
              </a:rPr>
              <a:t>We ARE NOT here to help with specific notebook problems. </a:t>
            </a:r>
            <a:r>
              <a:rPr lang="en-US" dirty="0"/>
              <a:t>Piazza and the Thursday Office Hours sessions are for that.</a:t>
            </a:r>
          </a:p>
          <a:p>
            <a:r>
              <a:rPr lang="en-US" dirty="0"/>
              <a:t>These sessions are intended for students who don’t have a programming background, to help with tools and techniques “beyond the language syntax”.</a:t>
            </a:r>
          </a:p>
        </p:txBody>
      </p:sp>
    </p:spTree>
    <p:extLst>
      <p:ext uri="{BB962C8B-B14F-4D97-AF65-F5344CB8AC3E}">
        <p14:creationId xmlns:p14="http://schemas.microsoft.com/office/powerpoint/2010/main" val="2024830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08ECB8-4E82-53E3-11B0-C29B7C889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71" y="405290"/>
            <a:ext cx="10180299" cy="563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81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FA5C3C-A081-2C17-DE6B-395A7D4B7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19" y="405989"/>
            <a:ext cx="10553597" cy="57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8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does this look like in action?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70F3C-1D12-A65F-E8B9-52E989DB4531}"/>
              </a:ext>
            </a:extLst>
          </p:cNvPr>
          <p:cNvSpPr txBox="1"/>
          <p:nvPr/>
        </p:nvSpPr>
        <p:spPr>
          <a:xfrm>
            <a:off x="496866" y="1335095"/>
            <a:ext cx="105009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Let’s go to the site Python Tutor, which allows you to input code and see the step-by-step execution.</a:t>
            </a:r>
          </a:p>
          <a:p>
            <a:endParaRPr lang="en-US" sz="2400" dirty="0"/>
          </a:p>
          <a:p>
            <a:r>
              <a:rPr lang="en-US" sz="3600" dirty="0">
                <a:hlinkClick r:id="rId2"/>
              </a:rPr>
              <a:t>Python Tutor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93131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Two Ways Notebook -- 1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70F3C-1D12-A65F-E8B9-52E989DB4531}"/>
              </a:ext>
            </a:extLst>
          </p:cNvPr>
          <p:cNvSpPr txBox="1"/>
          <p:nvPr/>
        </p:nvSpPr>
        <p:spPr>
          <a:xfrm>
            <a:off x="496866" y="1335095"/>
            <a:ext cx="105009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Let’s look at this notebook.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 NB computes the Fibonacci number two ways: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Using recursion (as in the example slides)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Using a For Loop (one pass through the code)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2547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Two Ways Notebook -- 2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70F3C-1D12-A65F-E8B9-52E989DB4531}"/>
              </a:ext>
            </a:extLst>
          </p:cNvPr>
          <p:cNvSpPr txBox="1"/>
          <p:nvPr/>
        </p:nvSpPr>
        <p:spPr>
          <a:xfrm>
            <a:off x="496866" y="1021036"/>
            <a:ext cx="1050098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Why are we showing both ways?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 this class, the solutions will (most of the time) use the most efficient/succinct Python code to solve the exercises.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Comprehensions, lambda functions, and single/compound lines of code, for example.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Later in the class, you will have NB’s that require you to meet a time limit, writing the most efficient code.</a:t>
            </a:r>
            <a:endParaRPr lang="en-US" sz="36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5685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Two Ways Notebook -- 3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70F3C-1D12-A65F-E8B9-52E989DB4531}"/>
              </a:ext>
            </a:extLst>
          </p:cNvPr>
          <p:cNvSpPr txBox="1"/>
          <p:nvPr/>
        </p:nvSpPr>
        <p:spPr>
          <a:xfrm>
            <a:off x="496866" y="1219319"/>
            <a:ext cx="10500986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 the Skills OH series, we recognize that many of you do not have an extensive programming background.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As a result, for many of the examples that we walk through, we will write explicit loops and steps.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We want you to see and understand the explicit steps that the loops use.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And later understand how those loops are implicitly executed in the comprehensions and other efficient Python syntaxes.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05649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462977"/>
          </a:xfrm>
        </p:spPr>
        <p:txBody>
          <a:bodyPr>
            <a:normAutofit fontScale="90000"/>
          </a:bodyPr>
          <a:lstStyle/>
          <a:p>
            <a:r>
              <a:rPr lang="en-US" dirty="0"/>
              <a:t>Intro to Vocareum --1 </a:t>
            </a:r>
            <a:r>
              <a:rPr lang="en-US" dirty="0">
                <a:hlinkClick r:id="rId2"/>
              </a:rPr>
              <a:t>https://cse6040.gatech.edu/fa22/vocareum_guide.html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20802"/>
            <a:ext cx="11430000" cy="4629062"/>
          </a:xfrm>
        </p:spPr>
        <p:txBody>
          <a:bodyPr>
            <a:normAutofit/>
          </a:bodyPr>
          <a:lstStyle/>
          <a:p>
            <a:r>
              <a:rPr lang="en-US" sz="3600" dirty="0"/>
              <a:t>What is Vocareum?</a:t>
            </a:r>
          </a:p>
          <a:p>
            <a:pPr lvl="1"/>
            <a:r>
              <a:rPr lang="en-US" sz="3200" dirty="0"/>
              <a:t>Online platform for homework, tests, and any other class deliverables.</a:t>
            </a:r>
          </a:p>
          <a:p>
            <a:pPr lvl="1"/>
            <a:r>
              <a:rPr lang="en-US" sz="3200" dirty="0"/>
              <a:t>All deliverables for the course will be done in Vocareum.</a:t>
            </a:r>
          </a:p>
          <a:p>
            <a:pPr lvl="1"/>
            <a:r>
              <a:rPr lang="en-US" sz="3200" dirty="0"/>
              <a:t>Access Vocareum via Assignment link in Canvas (single </a:t>
            </a:r>
            <a:r>
              <a:rPr lang="en-US" sz="3200" dirty="0" err="1"/>
              <a:t>signon</a:t>
            </a:r>
            <a:r>
              <a:rPr lang="en-US" sz="3200" dirty="0"/>
              <a:t> with GT ID)</a:t>
            </a:r>
          </a:p>
          <a:p>
            <a:pPr lvl="1"/>
            <a:r>
              <a:rPr lang="en-US" sz="3200" dirty="0"/>
              <a:t>Also access via </a:t>
            </a:r>
            <a:r>
              <a:rPr lang="en-US" sz="3200" u="sng" dirty="0">
                <a:solidFill>
                  <a:srgbClr val="0070C0"/>
                </a:solidFill>
              </a:rPr>
              <a:t>labs.Vocareum.com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(will need to create ID/</a:t>
            </a:r>
            <a:r>
              <a:rPr lang="en-US" sz="3200" dirty="0" err="1"/>
              <a:t>pwd</a:t>
            </a:r>
            <a:r>
              <a:rPr lang="en-US" sz="3200" dirty="0"/>
              <a:t>). Only use as a last resort, but sometimes is necessary.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383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462977"/>
          </a:xfrm>
        </p:spPr>
        <p:txBody>
          <a:bodyPr>
            <a:normAutofit fontScale="90000"/>
          </a:bodyPr>
          <a:lstStyle/>
          <a:p>
            <a:r>
              <a:rPr lang="en-US" dirty="0"/>
              <a:t>Intro to Vocareum --2 </a:t>
            </a:r>
            <a:r>
              <a:rPr lang="en-US" dirty="0">
                <a:hlinkClick r:id="rId2"/>
              </a:rPr>
              <a:t>https://cse6040.gatech.edu/fa22/vocareum_guide.html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20801"/>
            <a:ext cx="11430000" cy="5689599"/>
          </a:xfrm>
        </p:spPr>
        <p:txBody>
          <a:bodyPr>
            <a:normAutofit/>
          </a:bodyPr>
          <a:lstStyle/>
          <a:p>
            <a:r>
              <a:rPr lang="en-US" sz="3600" dirty="0"/>
              <a:t>What is Jupyter, aka Jupyter Notebooks.</a:t>
            </a:r>
          </a:p>
          <a:p>
            <a:pPr lvl="1"/>
            <a:r>
              <a:rPr lang="en-US" sz="3200" dirty="0"/>
              <a:t>Development environment for Python (and other languages).</a:t>
            </a:r>
          </a:p>
          <a:p>
            <a:pPr lvl="1"/>
            <a:r>
              <a:rPr lang="en-US" sz="3200" dirty="0"/>
              <a:t>Code runs in cells, which can be run individually or in sequence.</a:t>
            </a:r>
          </a:p>
          <a:p>
            <a:pPr lvl="1"/>
            <a:r>
              <a:rPr lang="en-US" sz="3200" dirty="0"/>
              <a:t>Many good tutorials online, here are a couple:</a:t>
            </a:r>
          </a:p>
          <a:p>
            <a:pPr lvl="2"/>
            <a:r>
              <a:rPr lang="en-US" sz="3200" dirty="0">
                <a:hlinkClick r:id="rId3"/>
              </a:rPr>
              <a:t>https://www.dataquest.io/blog/jupyter-notebook-tutorial/</a:t>
            </a:r>
            <a:endParaRPr lang="en-US" sz="3200" dirty="0"/>
          </a:p>
          <a:p>
            <a:pPr lvl="2"/>
            <a:r>
              <a:rPr lang="en-US" sz="3200" dirty="0">
                <a:hlinkClick r:id="rId4"/>
              </a:rPr>
              <a:t>https://www.youtube.com/watch?v=HW29067qVWk</a:t>
            </a:r>
            <a:endParaRPr lang="en-US" sz="32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90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462977"/>
          </a:xfrm>
        </p:spPr>
        <p:txBody>
          <a:bodyPr>
            <a:normAutofit fontScale="90000"/>
          </a:bodyPr>
          <a:lstStyle/>
          <a:p>
            <a:r>
              <a:rPr lang="en-US" dirty="0"/>
              <a:t>Intro to Vocareum --3 </a:t>
            </a:r>
            <a:r>
              <a:rPr lang="en-US" dirty="0">
                <a:hlinkClick r:id="rId2"/>
              </a:rPr>
              <a:t>https://cse6040.gatech.edu/fa22/vocareum_guide.html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20801"/>
            <a:ext cx="11430000" cy="5689599"/>
          </a:xfrm>
        </p:spPr>
        <p:txBody>
          <a:bodyPr>
            <a:normAutofit/>
          </a:bodyPr>
          <a:lstStyle/>
          <a:p>
            <a:r>
              <a:rPr lang="en-US" sz="3600" dirty="0"/>
              <a:t>Install vs Import packages</a:t>
            </a:r>
          </a:p>
          <a:p>
            <a:pPr lvl="1"/>
            <a:r>
              <a:rPr lang="en-US" sz="3200" dirty="0"/>
              <a:t>Import is a Python command to bring a Python package into your notebook environment, provided that that package is already is installed in Vocareum.</a:t>
            </a:r>
          </a:p>
          <a:p>
            <a:pPr lvl="1"/>
            <a:r>
              <a:rPr lang="en-US" sz="3200" dirty="0"/>
              <a:t>In Vocareum, you will be able to import every package that you require for the course.</a:t>
            </a:r>
          </a:p>
          <a:p>
            <a:pPr lvl="1"/>
            <a:r>
              <a:rPr lang="en-US" sz="3200" dirty="0"/>
              <a:t>Do not attempt to install packages that are not already on Vocareum. Your notebook will not run.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840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497778"/>
          </a:xfrm>
        </p:spPr>
        <p:txBody>
          <a:bodyPr>
            <a:normAutofit fontScale="90000"/>
          </a:bodyPr>
          <a:lstStyle/>
          <a:p>
            <a:r>
              <a:rPr lang="en-US" dirty="0"/>
              <a:t>Intro to Vocareum -- 4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98501"/>
            <a:ext cx="11430000" cy="5829299"/>
          </a:xfrm>
        </p:spPr>
        <p:txBody>
          <a:bodyPr>
            <a:normAutofit/>
          </a:bodyPr>
          <a:lstStyle/>
          <a:p>
            <a:r>
              <a:rPr lang="en-US" sz="3600" dirty="0"/>
              <a:t>The kernel – What does the status tell me. </a:t>
            </a:r>
          </a:p>
          <a:p>
            <a:pPr lvl="1"/>
            <a:r>
              <a:rPr lang="en-US" sz="3200" dirty="0"/>
              <a:t>Python version and connected (or not).</a:t>
            </a:r>
          </a:p>
          <a:p>
            <a:r>
              <a:rPr lang="en-US" sz="3600" dirty="0"/>
              <a:t>Running cells in Jupyter, and what does the indicator show.</a:t>
            </a:r>
          </a:p>
          <a:p>
            <a:pPr lvl="1"/>
            <a:r>
              <a:rPr lang="en-US" sz="3200" dirty="0"/>
              <a:t>Run individual cells with the RUN button, or Cell….. Menu.</a:t>
            </a:r>
          </a:p>
          <a:p>
            <a:pPr lvl="1"/>
            <a:r>
              <a:rPr lang="en-US" sz="3200" dirty="0"/>
              <a:t>Upper right of NB, Python 3.8 and circle.</a:t>
            </a:r>
          </a:p>
          <a:p>
            <a:pPr lvl="1"/>
            <a:r>
              <a:rPr lang="en-US" sz="3200" dirty="0"/>
              <a:t>When circle is grey in the middle, kernel is not active.</a:t>
            </a:r>
          </a:p>
          <a:p>
            <a:pPr lvl="1"/>
            <a:r>
              <a:rPr lang="en-US" sz="3200" dirty="0"/>
              <a:t>When it is a black circle, the kernel is running your code.</a:t>
            </a:r>
          </a:p>
          <a:p>
            <a:r>
              <a:rPr lang="en-US" sz="3600" dirty="0"/>
              <a:t>Notebook Parts in the upper left corner</a:t>
            </a:r>
          </a:p>
        </p:txBody>
      </p:sp>
    </p:spTree>
    <p:extLst>
      <p:ext uri="{BB962C8B-B14F-4D97-AF65-F5344CB8AC3E}">
        <p14:creationId xmlns:p14="http://schemas.microsoft.com/office/powerpoint/2010/main" val="301408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OH Series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30000" cy="4893216"/>
          </a:xfrm>
        </p:spPr>
        <p:txBody>
          <a:bodyPr>
            <a:normAutofit/>
          </a:bodyPr>
          <a:lstStyle/>
          <a:p>
            <a:r>
              <a:rPr lang="en-US" sz="3600" dirty="0"/>
              <a:t>We will be conducting three “types” of sessions through the course:</a:t>
            </a:r>
          </a:p>
          <a:p>
            <a:pPr lvl="1"/>
            <a:r>
              <a:rPr lang="en-US" sz="3200" dirty="0"/>
              <a:t>Theory, code syntax, and basic programming</a:t>
            </a:r>
          </a:p>
          <a:p>
            <a:pPr lvl="1"/>
            <a:r>
              <a:rPr lang="en-US" sz="3200" dirty="0"/>
              <a:t>Code application and putting the syntax together for a solution</a:t>
            </a:r>
          </a:p>
          <a:p>
            <a:pPr lvl="1"/>
            <a:r>
              <a:rPr lang="en-US" sz="3200" dirty="0"/>
              <a:t>TA walkthroughs of various notebooks</a:t>
            </a:r>
          </a:p>
          <a:p>
            <a:pPr lvl="2"/>
            <a:r>
              <a:rPr lang="en-US" sz="2800" dirty="0"/>
              <a:t>Particularly the exam practice problem NB’s</a:t>
            </a:r>
          </a:p>
          <a:p>
            <a:r>
              <a:rPr lang="en-US" sz="3600" dirty="0"/>
              <a:t>1 or 2 Sessions each week, on Monday’s (or </a:t>
            </a:r>
            <a:r>
              <a:rPr lang="en-US" sz="3600"/>
              <a:t>sometimes Tuesday’s</a:t>
            </a:r>
            <a:r>
              <a:rPr lang="en-US" sz="3600" dirty="0"/>
              <a:t>) and Wednesday’s</a:t>
            </a:r>
          </a:p>
        </p:txBody>
      </p:sp>
    </p:spTree>
    <p:extLst>
      <p:ext uri="{BB962C8B-B14F-4D97-AF65-F5344CB8AC3E}">
        <p14:creationId xmlns:p14="http://schemas.microsoft.com/office/powerpoint/2010/main" val="2507851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738730"/>
          </a:xfrm>
        </p:spPr>
        <p:txBody>
          <a:bodyPr/>
          <a:lstStyle/>
          <a:p>
            <a:r>
              <a:rPr lang="en-US" dirty="0"/>
              <a:t>Intro to Vocareum -- 5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39453"/>
            <a:ext cx="11430000" cy="5274216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Saving your work and some best practices</a:t>
            </a:r>
          </a:p>
          <a:p>
            <a:pPr lvl="1"/>
            <a:r>
              <a:rPr lang="en-US" sz="3200" dirty="0"/>
              <a:t>Get used to working in Vocareum, not locally on your laptop, for the class.</a:t>
            </a:r>
          </a:p>
          <a:p>
            <a:pPr lvl="2"/>
            <a:r>
              <a:rPr lang="en-US" sz="3200" dirty="0"/>
              <a:t>Too many reasons to list individually, except for these three:</a:t>
            </a:r>
          </a:p>
          <a:p>
            <a:pPr lvl="3"/>
            <a:r>
              <a:rPr lang="en-US" sz="3200" dirty="0"/>
              <a:t>The tests are done in Vocareum, and you will not have time to download to local, work, and upload to Vocareum.</a:t>
            </a:r>
          </a:p>
          <a:p>
            <a:pPr lvl="3"/>
            <a:r>
              <a:rPr lang="en-US" sz="3200" dirty="0"/>
              <a:t>Your laptop environment most likely has differences in configuration from Vocareum, that could give different or failing results.</a:t>
            </a:r>
          </a:p>
          <a:p>
            <a:pPr lvl="3"/>
            <a:r>
              <a:rPr lang="en-US" sz="3200" dirty="0">
                <a:highlight>
                  <a:srgbClr val="FFFF00"/>
                </a:highlight>
              </a:rPr>
              <a:t>If your code runs on your laptop and not on Vocareum, then your code is wrong.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389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738730"/>
          </a:xfrm>
        </p:spPr>
        <p:txBody>
          <a:bodyPr/>
          <a:lstStyle/>
          <a:p>
            <a:r>
              <a:rPr lang="en-US" dirty="0"/>
              <a:t>Intro to Vocareum -- 6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39453"/>
            <a:ext cx="11430000" cy="5274216"/>
          </a:xfrm>
        </p:spPr>
        <p:txBody>
          <a:bodyPr>
            <a:normAutofit/>
          </a:bodyPr>
          <a:lstStyle/>
          <a:p>
            <a:r>
              <a:rPr lang="en-US" sz="3600" dirty="0"/>
              <a:t>Save your work after every change, or every few minutes.</a:t>
            </a:r>
          </a:p>
          <a:p>
            <a:r>
              <a:rPr lang="en-US" sz="3600" dirty="0"/>
              <a:t>“SUBMIT EARLY AND OFTEN” – You have unlimited submissions for all assignments and tests (up to the due date and time).</a:t>
            </a:r>
          </a:p>
          <a:p>
            <a:r>
              <a:rPr lang="en-US" sz="3600" dirty="0"/>
              <a:t>See the also the pinned Piazza post:  </a:t>
            </a:r>
            <a:r>
              <a:rPr lang="en-US" sz="3600" b="1" dirty="0"/>
              <a:t>Vocareum Submission (One-Time or Multiple?)</a:t>
            </a:r>
          </a:p>
          <a:p>
            <a:pPr lvl="1"/>
            <a:r>
              <a:rPr lang="en-US" sz="3600" dirty="0">
                <a:highlight>
                  <a:srgbClr val="FFFF00"/>
                </a:highlight>
              </a:rPr>
              <a:t>Post number @18.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785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Vocareum -- 7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30000" cy="5272998"/>
          </a:xfrm>
        </p:spPr>
        <p:txBody>
          <a:bodyPr>
            <a:normAutofit/>
          </a:bodyPr>
          <a:lstStyle/>
          <a:p>
            <a:r>
              <a:rPr lang="en-US" sz="3600" dirty="0"/>
              <a:t>Grading, and how Vocareum grades your notebook</a:t>
            </a:r>
          </a:p>
          <a:p>
            <a:pPr lvl="1"/>
            <a:r>
              <a:rPr lang="en-US" sz="3200" dirty="0"/>
              <a:t>Full vs Partial credit (TLDR:  There is no partial credit).</a:t>
            </a:r>
          </a:p>
          <a:p>
            <a:pPr lvl="2"/>
            <a:r>
              <a:rPr lang="en-US" dirty="0"/>
              <a:t>Either you earn full points for the exercise, or you earn zero points.</a:t>
            </a:r>
          </a:p>
          <a:p>
            <a:pPr lvl="2"/>
            <a:r>
              <a:rPr lang="en-US" dirty="0"/>
              <a:t>Please don’t ask for partial credit on Piazza. You will not get it.</a:t>
            </a:r>
          </a:p>
          <a:p>
            <a:pPr lvl="1"/>
            <a:r>
              <a:rPr lang="en-US" sz="3200" dirty="0"/>
              <a:t>Demo and Test cells (We will cover this in detail next week).</a:t>
            </a:r>
          </a:p>
          <a:p>
            <a:pPr lvl="1"/>
            <a:r>
              <a:rPr lang="en-US" sz="3200" dirty="0"/>
              <a:t>When you Submit, Vocareum does the following:</a:t>
            </a:r>
          </a:p>
          <a:p>
            <a:pPr lvl="2"/>
            <a:r>
              <a:rPr lang="en-US" b="0" i="0" dirty="0">
                <a:solidFill>
                  <a:srgbClr val="484A4C"/>
                </a:solidFill>
                <a:effectLst/>
                <a:latin typeface="Helvetica Neue"/>
              </a:rPr>
              <a:t>Your notebook is saved and checkpointed.</a:t>
            </a:r>
          </a:p>
          <a:p>
            <a:pPr lvl="2"/>
            <a:r>
              <a:rPr lang="en-US" b="0" i="0" dirty="0">
                <a:solidFill>
                  <a:srgbClr val="484A4C"/>
                </a:solidFill>
                <a:effectLst/>
                <a:latin typeface="Helvetica Neue"/>
              </a:rPr>
              <a:t>A copy of your notebook is sent to the grading server.</a:t>
            </a:r>
          </a:p>
          <a:p>
            <a:pPr lvl="2"/>
            <a:r>
              <a:rPr lang="en-US" b="0" i="0" dirty="0">
                <a:solidFill>
                  <a:srgbClr val="484A4C"/>
                </a:solidFill>
                <a:effectLst/>
                <a:latin typeface="Helvetica Neue"/>
              </a:rPr>
              <a:t>Each cell in your notebook is run from top to bottom on a clean kernel.</a:t>
            </a:r>
          </a:p>
          <a:p>
            <a:pPr lvl="2"/>
            <a:r>
              <a:rPr lang="en-US" b="0" i="0" dirty="0">
                <a:solidFill>
                  <a:srgbClr val="484A4C"/>
                </a:solidFill>
                <a:effectLst/>
                <a:latin typeface="Helvetica Neue"/>
              </a:rPr>
              <a:t>Your "run score" is updated with points for each test cell passed in the grading run.</a:t>
            </a:r>
          </a:p>
          <a:p>
            <a:pPr lvl="2"/>
            <a:r>
              <a:rPr lang="en-US" b="0" i="0" dirty="0">
                <a:solidFill>
                  <a:srgbClr val="484A4C"/>
                </a:solidFill>
                <a:effectLst/>
                <a:latin typeface="Helvetica Neue"/>
              </a:rPr>
              <a:t>Your run score is compared with previous run scores. If this run score is higher, the run is designated as the "kept run".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9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Topics for the Semester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92200"/>
            <a:ext cx="11430000" cy="5067300"/>
          </a:xfrm>
        </p:spPr>
        <p:txBody>
          <a:bodyPr>
            <a:normAutofit/>
          </a:bodyPr>
          <a:lstStyle/>
          <a:p>
            <a:r>
              <a:rPr lang="en-US" dirty="0"/>
              <a:t>Class-specific tools, Jupyter, and best practices for Vocareum</a:t>
            </a:r>
          </a:p>
          <a:p>
            <a:r>
              <a:rPr lang="en-US" dirty="0"/>
              <a:t>Theory, code syntax, and basic programming</a:t>
            </a:r>
          </a:p>
          <a:p>
            <a:pPr lvl="1"/>
            <a:r>
              <a:rPr lang="en-US" dirty="0"/>
              <a:t>Focus on areas that students have historically had issues</a:t>
            </a:r>
          </a:p>
          <a:p>
            <a:pPr lvl="1"/>
            <a:r>
              <a:rPr lang="en-US" dirty="0"/>
              <a:t>For example: nested data, loops, and comprehensions</a:t>
            </a:r>
          </a:p>
          <a:p>
            <a:r>
              <a:rPr lang="en-US" dirty="0"/>
              <a:t>Programming thought process</a:t>
            </a:r>
          </a:p>
          <a:p>
            <a:r>
              <a:rPr lang="en-US" dirty="0"/>
              <a:t>Troubleshooting code errors/Error messages and data</a:t>
            </a:r>
          </a:p>
          <a:p>
            <a:r>
              <a:rPr lang="en-US" dirty="0"/>
              <a:t>Putting the above together to solve a problem/exercise/notebook</a:t>
            </a:r>
          </a:p>
          <a:p>
            <a:r>
              <a:rPr lang="en-US" dirty="0"/>
              <a:t>Exam format and 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1867774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497778"/>
          </a:xfrm>
        </p:spPr>
        <p:txBody>
          <a:bodyPr>
            <a:normAutofit fontScale="90000"/>
          </a:bodyPr>
          <a:lstStyle/>
          <a:p>
            <a:r>
              <a:rPr lang="en-US" dirty="0"/>
              <a:t>Skills OH on Piazza and Zoom/Media Gallery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98501"/>
            <a:ext cx="11430000" cy="5958776"/>
          </a:xfrm>
        </p:spPr>
        <p:txBody>
          <a:bodyPr>
            <a:normAutofit fontScale="92500" lnSpcReduction="10000"/>
          </a:bodyPr>
          <a:lstStyle/>
          <a:p>
            <a:r>
              <a:rPr lang="en-US" sz="3900" dirty="0"/>
              <a:t>Prior to each Skills OH session:</a:t>
            </a:r>
          </a:p>
          <a:p>
            <a:pPr lvl="1"/>
            <a:r>
              <a:rPr lang="en-US" sz="3200" dirty="0"/>
              <a:t>Agendas for each Skills OH session will be posted at least the day prior in the pinned Piazza post.</a:t>
            </a:r>
          </a:p>
          <a:p>
            <a:pPr lvl="1"/>
            <a:r>
              <a:rPr lang="en-US" sz="3200" dirty="0"/>
              <a:t>All access to the Skills OH sessions will be via the Zoom links in the Zoom section of Canvas.</a:t>
            </a:r>
          </a:p>
          <a:p>
            <a:r>
              <a:rPr lang="en-US" sz="3900" dirty="0"/>
              <a:t>After each Skills OH session:</a:t>
            </a:r>
          </a:p>
          <a:p>
            <a:pPr lvl="1"/>
            <a:r>
              <a:rPr lang="en-US" sz="3200" dirty="0"/>
              <a:t>Recordings of every Skills OH session will be posted in the Media Gallery section of Canvas NLT 24 hours after each session’s completion.</a:t>
            </a:r>
          </a:p>
          <a:p>
            <a:pPr lvl="1"/>
            <a:r>
              <a:rPr lang="en-US" sz="3200" dirty="0"/>
              <a:t>All content, or links to the content, will be posted in the Skills OH pinned Piazza thread NLT 24 hours after each session’s completion.</a:t>
            </a:r>
          </a:p>
          <a:p>
            <a:r>
              <a:rPr lang="en-US" sz="3600" dirty="0"/>
              <a:t>Any required announcements will be posted in the Skills OH pinned Piazza post.</a:t>
            </a:r>
          </a:p>
        </p:txBody>
      </p:sp>
    </p:spTree>
    <p:extLst>
      <p:ext uri="{BB962C8B-B14F-4D97-AF65-F5344CB8AC3E}">
        <p14:creationId xmlns:p14="http://schemas.microsoft.com/office/powerpoint/2010/main" val="976706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Session 1</a:t>
            </a:r>
          </a:p>
          <a:p>
            <a:pPr lvl="1"/>
            <a:r>
              <a:rPr lang="en-US" sz="2800" dirty="0"/>
              <a:t>Intro to Programming, and a sample program</a:t>
            </a:r>
          </a:p>
          <a:p>
            <a:pPr lvl="1"/>
            <a:r>
              <a:rPr lang="en-US" sz="2800" dirty="0"/>
              <a:t>Intro to Vocareum</a:t>
            </a: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2800" dirty="0"/>
              <a:t>Intro to Google Colab</a:t>
            </a:r>
          </a:p>
          <a:p>
            <a:pPr lvl="1"/>
            <a:r>
              <a:rPr lang="en-US" sz="2800" dirty="0"/>
              <a:t>Intro to (a suggested) Programming Process</a:t>
            </a:r>
          </a:p>
          <a:p>
            <a:pPr lvl="2"/>
            <a:r>
              <a:rPr lang="en-US" sz="2800" dirty="0"/>
              <a:t>We will cover at a high level today, and use/illustrate the process throughout the semester</a:t>
            </a:r>
          </a:p>
          <a:p>
            <a:pPr lvl="1"/>
            <a:r>
              <a:rPr lang="en-US" sz="2800" dirty="0"/>
              <a:t>Code organization, comments, and readability</a:t>
            </a:r>
          </a:p>
          <a:p>
            <a:pPr lvl="1"/>
            <a:r>
              <a:rPr lang="en-US" sz="2800" dirty="0"/>
              <a:t>How to read coding error messages (your code doesn’t run successfully)</a:t>
            </a:r>
          </a:p>
          <a:p>
            <a:pPr lvl="2"/>
            <a:r>
              <a:rPr lang="en-US" sz="2800" dirty="0"/>
              <a:t>We will cover data errors next week (code runs, but outputs incorrect data)</a:t>
            </a:r>
          </a:p>
        </p:txBody>
      </p:sp>
    </p:spTree>
    <p:extLst>
      <p:ext uri="{BB962C8B-B14F-4D97-AF65-F5344CB8AC3E}">
        <p14:creationId xmlns:p14="http://schemas.microsoft.com/office/powerpoint/2010/main" val="3375481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let’s get started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EAC56-DA51-E79F-8136-7ADF45BC8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633" y="1215483"/>
            <a:ext cx="6463431" cy="2637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C70F3C-1D12-A65F-E8B9-52E989DB4531}"/>
              </a:ext>
            </a:extLst>
          </p:cNvPr>
          <p:cNvSpPr txBox="1"/>
          <p:nvPr/>
        </p:nvSpPr>
        <p:spPr>
          <a:xfrm>
            <a:off x="1624208" y="3852826"/>
            <a:ext cx="89435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Fun YouTube video, about how to make a peanut butter and jelly sandwich.</a:t>
            </a:r>
          </a:p>
          <a:p>
            <a:endParaRPr lang="en-US" sz="2400" dirty="0"/>
          </a:p>
          <a:p>
            <a:r>
              <a:rPr lang="en-US" sz="2400" dirty="0"/>
              <a:t>What is the takeaway?</a:t>
            </a:r>
          </a:p>
          <a:p>
            <a:endParaRPr lang="en-US" sz="2400" dirty="0"/>
          </a:p>
          <a:p>
            <a:r>
              <a:rPr lang="en-US" sz="2400" dirty="0">
                <a:hlinkClick r:id="rId3"/>
              </a:rPr>
              <a:t>https://www.youtube.com/watch?v=FN2RM-CHkuI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5106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C7A2B8A-6F2B-ADF4-199C-7EBBCDD5E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26" y="321274"/>
            <a:ext cx="6201102" cy="993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4B3CE-1CCD-7C76-C9F5-D93DAF73A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25" y="1487934"/>
            <a:ext cx="10863415" cy="1142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C738D0-AB80-B819-C3D9-B69DF57CE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26" y="2630466"/>
            <a:ext cx="9510889" cy="28119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DAB5FD-9A4E-BDD0-6CEA-A5BF66ECA6E6}"/>
              </a:ext>
            </a:extLst>
          </p:cNvPr>
          <p:cNvSpPr txBox="1"/>
          <p:nvPr/>
        </p:nvSpPr>
        <p:spPr>
          <a:xfrm>
            <a:off x="1036026" y="5661586"/>
            <a:ext cx="92770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Let’s look at the definition of the Fibonacci sequence:</a:t>
            </a:r>
          </a:p>
          <a:p>
            <a:r>
              <a:rPr lang="en-US" sz="2400" dirty="0">
                <a:hlinkClick r:id="rId5"/>
              </a:rPr>
              <a:t>https://byjus.com/maths/fibonacci-sequence/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05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C7A2B8A-6F2B-ADF4-199C-7EBBCDD5E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26" y="321274"/>
            <a:ext cx="6201102" cy="993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143204-8D16-8F64-0793-8C887DE79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25" y="1404346"/>
            <a:ext cx="8084595" cy="295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0596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50B3C7-5CF9-4313-AC40-80052A3B5180}">
  <ds:schemaRefs>
    <ds:schemaRef ds:uri="http://purl.org/dc/dcmitype/"/>
    <ds:schemaRef ds:uri="http://schemas.openxmlformats.org/package/2006/metadata/core-properties"/>
    <ds:schemaRef ds:uri="http://purl.org/dc/terms/"/>
    <ds:schemaRef ds:uri="http://www.w3.org/XML/1998/namespace"/>
    <ds:schemaRef ds:uri="a6556677-8777-4dc9-bde5-319ad1a2900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2084</TotalTime>
  <Words>1450</Words>
  <Application>Microsoft Office PowerPoint</Application>
  <PresentationFormat>Widescreen</PresentationFormat>
  <Paragraphs>123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Helvetica</vt:lpstr>
      <vt:lpstr>Helvetica Light</vt:lpstr>
      <vt:lpstr>Helvetica Neue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Purpose of this OH Series</vt:lpstr>
      <vt:lpstr>Skills OH Series Conduct</vt:lpstr>
      <vt:lpstr>General Topics for the Semester</vt:lpstr>
      <vt:lpstr>Skills OH on Piazza and Zoom/Media Gallery</vt:lpstr>
      <vt:lpstr>Agenda for This Week</vt:lpstr>
      <vt:lpstr>So, let’s get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So, what does this look like in action?</vt:lpstr>
      <vt:lpstr>Fibonacci Two Ways Notebook -- 1</vt:lpstr>
      <vt:lpstr>Fibonacci Two Ways Notebook -- 2</vt:lpstr>
      <vt:lpstr>Fibonacci Two Ways Notebook -- 3</vt:lpstr>
      <vt:lpstr>Intro to Vocareum --1 https://cse6040.gatech.edu/fa22/vocareum_guide.html </vt:lpstr>
      <vt:lpstr>Intro to Vocareum --2 https://cse6040.gatech.edu/fa22/vocareum_guide.html </vt:lpstr>
      <vt:lpstr>Intro to Vocareum --3 https://cse6040.gatech.edu/fa22/vocareum_guide.html </vt:lpstr>
      <vt:lpstr>Intro to Vocareum -- 4</vt:lpstr>
      <vt:lpstr>Intro to Vocareum -- 5</vt:lpstr>
      <vt:lpstr>Intro to Vocareum -- 6</vt:lpstr>
      <vt:lpstr>Intro to Vocareum -- 7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290</cp:revision>
  <dcterms:created xsi:type="dcterms:W3CDTF">2016-03-09T16:46:53Z</dcterms:created>
  <dcterms:modified xsi:type="dcterms:W3CDTF">2023-01-05T00:56:28Z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